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11AC3-3CA5-4D55-80E0-D2B27DFFB09C}" v="296" dt="2020-11-07T19:50:01.509"/>
    <p1510:client id="{C280D096-F47A-4B0A-AAB8-F2FA88593DE4}" v="93" dt="2020-11-09T18:21:12.614"/>
    <p1510:client id="{E66310E4-EFDD-49D9-A6EF-B2A689FEBE68}" v="447" dt="2020-11-09T17:35:41.397"/>
    <p1510:client id="{FCC3315F-2E8E-4AB5-BAEC-1149966F4505}" v="186" dt="2020-11-09T18:10:11.194"/>
    <p1510:client id="{FF956C56-C100-47C7-B2F1-43F06CF219D6}" v="118" dt="2020-11-05T17:58:27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7973" y="329048"/>
            <a:ext cx="11262985" cy="310784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C3300"/>
                </a:solidFill>
                <a:latin typeface="Comic Sans MS"/>
              </a:rPr>
              <a:t>„Święta miłości kochanej Ojczyzny…”</a:t>
            </a:r>
            <a:br>
              <a:rPr lang="pl-PL" b="1" dirty="0">
                <a:solidFill>
                  <a:srgbClr val="CC3300"/>
                </a:solidFill>
                <a:latin typeface="Comic Sans MS"/>
              </a:rPr>
            </a:br>
            <a:r>
              <a:rPr lang="pl-PL" sz="1800" b="1" dirty="0">
                <a:solidFill>
                  <a:srgbClr val="CC3300"/>
                </a:solidFill>
                <a:latin typeface="Comic Sans MS"/>
              </a:rPr>
              <a:t>                                                                             </a:t>
            </a:r>
            <a:br>
              <a:rPr lang="pl-PL" sz="1800" b="1" dirty="0">
                <a:solidFill>
                  <a:srgbClr val="CC3300"/>
                </a:solidFill>
                <a:latin typeface="Comic Sans MS"/>
              </a:rPr>
            </a:br>
            <a:br>
              <a:rPr lang="pl-PL" sz="1800" b="1" dirty="0">
                <a:latin typeface="Comic Sans MS"/>
              </a:rPr>
            </a:br>
            <a:r>
              <a:rPr lang="pl-PL" sz="1800" b="1" dirty="0">
                <a:solidFill>
                  <a:srgbClr val="CC3300"/>
                </a:solidFill>
                <a:latin typeface="Comic Sans MS"/>
              </a:rPr>
              <a:t>                                                                        Ignacy Krasicki</a:t>
            </a:r>
            <a:endParaRPr lang="pl-PL" dirty="0">
              <a:cs typeface="Calibri Light" panose="020F0302020204030204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CC3300"/>
              </a:solidFill>
              <a:latin typeface="Comic Sans MS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CC3300"/>
              </a:solidFill>
              <a:latin typeface="Comic Sans MS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CC3300"/>
                </a:solidFill>
                <a:latin typeface="Comic Sans MS"/>
                <a:cs typeface="Calibri"/>
              </a:rPr>
              <a:t>DROGA POLAKÓW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CC3300"/>
                </a:solidFill>
                <a:latin typeface="Comic Sans MS"/>
                <a:cs typeface="Calibri"/>
              </a:rPr>
              <a:t> DO NIEPODLEGŁOŚCI</a:t>
            </a:r>
            <a:endParaRPr lang="en-US" dirty="0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F985-FEFC-4315-8242-9C49520A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Nadzieja na niepodległość</a:t>
            </a:r>
            <a:endParaRPr lang="pl-P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3E6379-B833-409A-8F89-A7DD341B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800" b="1">
                <a:ea typeface="+mn-lt"/>
                <a:cs typeface="+mn-lt"/>
              </a:rPr>
              <a:t>Wojna w 1916 znalazła się w impasie. Wyczerpanie się potencjału ludzkiego zmusiło cesarzy Niemiec i Austrii do wydania odezwy w dniu 5 listopada 1916 roku. Zawierała ona intencję utworzenia samodzielnego Królestwa Polskiego, jednak miało ono istnieć w ścisłej korelacji z obu mocarstwami</a:t>
            </a:r>
            <a:r>
              <a:rPr lang="pl-PL" sz="1800">
                <a:ea typeface="+mn-lt"/>
                <a:cs typeface="+mn-lt"/>
              </a:rPr>
              <a:t>. </a:t>
            </a:r>
            <a:endParaRPr lang="pl-PL" sz="1800"/>
          </a:p>
          <a:p>
            <a:endParaRPr lang="pl-PL" sz="1800">
              <a:cs typeface="Calibri"/>
            </a:endParaRPr>
          </a:p>
        </p:txBody>
      </p:sp>
      <p:pic>
        <p:nvPicPr>
          <p:cNvPr id="13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D7387578-447B-4DFE-AB81-CBF19E5A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4" r="2" b="1339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491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krawat, kostium, mężczyzna&#10;&#10;Opis wygenerowany automatycznie">
            <a:extLst>
              <a:ext uri="{FF2B5EF4-FFF2-40B4-BE49-F238E27FC236}">
                <a16:creationId xmlns:a16="http://schemas.microsoft.com/office/drawing/2014/main" id="{A16CB042-5E78-4986-B1B9-46EA77B78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" r="24493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FB54E-0259-4742-A222-67B98086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>
                <a:cs typeface="Calibri Light"/>
              </a:rPr>
              <a:t>Komitet Narodowy Polski</a:t>
            </a:r>
            <a:endParaRPr lang="pl-PL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BE74-22C3-4C66-8D24-C76A6BC6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550"/>
              </a:spcBef>
              <a:spcAft>
                <a:spcPct val="0"/>
              </a:spcAft>
              <a:buNone/>
            </a:pPr>
            <a:r>
              <a:rPr lang="pl-PL" sz="1800" b="1" dirty="0">
                <a:ea typeface="+mn-lt"/>
                <a:cs typeface="+mn-lt"/>
              </a:rPr>
              <a:t>W 1917 został utworzony w Lozannie Komitet Narodowy Polski i  uznany przez państwa zachodnie za oficjalne przedstawicielstwo narodu polskiego, którego zadaniem było odbudowanie państwa polskiego. </a:t>
            </a:r>
            <a:endParaRPr lang="en-US" sz="1800" b="1" dirty="0">
              <a:ea typeface="+mn-lt"/>
              <a:cs typeface="+mn-lt"/>
            </a:endParaRPr>
          </a:p>
          <a:p>
            <a:pPr marL="0" indent="0">
              <a:spcBef>
                <a:spcPts val="550"/>
              </a:spcBef>
              <a:spcAft>
                <a:spcPct val="0"/>
              </a:spcAft>
              <a:buNone/>
            </a:pPr>
            <a:r>
              <a:rPr lang="pl-PL" sz="1800" b="1" dirty="0">
                <a:ea typeface="+mn-lt"/>
                <a:cs typeface="+mn-lt"/>
              </a:rPr>
              <a:t>Jego założycielem był  ROMAN DMOWSKI.</a:t>
            </a:r>
            <a:endParaRPr lang="en-US" sz="1800" b="1" dirty="0">
              <a:ea typeface="+mn-lt"/>
              <a:cs typeface="+mn-lt"/>
            </a:endParaRPr>
          </a:p>
          <a:p>
            <a:pPr>
              <a:spcBef>
                <a:spcPts val="550"/>
              </a:spcBef>
              <a:spcAft>
                <a:spcPct val="0"/>
              </a:spcAft>
            </a:pPr>
            <a:endParaRPr lang="pl-PL" sz="1700">
              <a:ea typeface="+mn-lt"/>
              <a:cs typeface="+mn-lt"/>
            </a:endParaRPr>
          </a:p>
          <a:p>
            <a:endParaRPr lang="pl-PL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60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djęcie, zewnętrzne, osoba, stare&#10;&#10;Opis wygenerowany automatycznie">
            <a:extLst>
              <a:ext uri="{FF2B5EF4-FFF2-40B4-BE49-F238E27FC236}">
                <a16:creationId xmlns:a16="http://schemas.microsoft.com/office/drawing/2014/main" id="{F656CD43-52CF-44C1-A183-BD9933FCC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88" r="4376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950B6C-7898-419C-B86A-1F3FD40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85990" cy="363210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pl-PL" sz="1900" b="1" dirty="0"/>
            </a:br>
            <a:r>
              <a:rPr lang="pl-PL" sz="1800" b="1" dirty="0"/>
              <a:t>Tymczasem sprawa polska w Niemczech i Austro-Węgrzech znalazła się w dramatycznym impasie po tak zwanym "kryzysie przysięgowym" w lipcu 1917 roku. Wówczas Piłsudski, stojąc na czele Polskiej Siły Zbrojnej, nie zgodził się złożyć przysięgi na wierność cesarzowi Niemiec i Austro-Węgier. I </a:t>
            </a:r>
            <a:r>
              <a:rPr lang="pl-PL" sz="1800" b="1" dirty="0" err="1"/>
              <a:t>i</a:t>
            </a:r>
            <a:r>
              <a:rPr lang="pl-PL" sz="1800" b="1" dirty="0"/>
              <a:t> III Brygada poszły jego śladem i zostały rozbrojone oraz internowane, zaś sam Piłsudski został uwięziony w Magdeburgu. </a:t>
            </a:r>
            <a:endParaRPr lang="pl-PL" sz="1800" b="1">
              <a:cs typeface="Calibri Light"/>
            </a:endParaRPr>
          </a:p>
          <a:p>
            <a:endParaRPr lang="en-US" sz="1800" dirty="0">
              <a:cs typeface="Calibri Light"/>
            </a:endParaRPr>
          </a:p>
          <a:p>
            <a:endParaRPr lang="en-US" sz="1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1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stojące, trzymający&#10;&#10;Opis wygenerowany automatycznie">
            <a:extLst>
              <a:ext uri="{FF2B5EF4-FFF2-40B4-BE49-F238E27FC236}">
                <a16:creationId xmlns:a16="http://schemas.microsoft.com/office/drawing/2014/main" id="{DC533F8F-84F0-4A98-A632-A45803AD8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23" r="9091" b="373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EB437-DB0E-453B-926E-C5247F0D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346283"/>
            <a:ext cx="3981607" cy="3496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1800" b="1" dirty="0"/>
              <a:t>W 1917 roku  w Rosji wybucha rewolucja przeciwko carowi Mikołajowi II i monarchii absolutnej. Car abdykuje. Nowa władza w Rosji, Rząd Tymczasowy, utrwala nadzieje Polaków, zapowiadając utworzenie państwa polskiego na tych ziemiach, gdzie żyje większość Polaków.</a:t>
            </a:r>
            <a:endParaRPr lang="pl-PL" sz="1800" b="1" dirty="0">
              <a:cs typeface="Calibri Light" panose="020F0302020204030204"/>
            </a:endParaRPr>
          </a:p>
          <a:p>
            <a:br>
              <a:rPr lang="en-US" sz="1900" dirty="0">
                <a:cs typeface="Calibri Light"/>
              </a:rPr>
            </a:br>
            <a:br>
              <a:rPr lang="en-US" sz="1900" dirty="0">
                <a:cs typeface="Calibri Light"/>
              </a:rPr>
            </a:br>
            <a:r>
              <a:rPr lang="pl-PL" sz="1800" dirty="0">
                <a:cs typeface="Calibri Light"/>
              </a:rPr>
              <a:t>Na zdjęciu obok </a:t>
            </a:r>
            <a:r>
              <a:rPr lang="pl-PL" sz="1800" dirty="0">
                <a:ea typeface="+mj-lt"/>
                <a:cs typeface="+mj-lt"/>
              </a:rPr>
              <a:t>Mikołaj II Romanow</a:t>
            </a:r>
          </a:p>
          <a:p>
            <a:endParaRPr lang="en-US" sz="1900" dirty="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18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zdjęcie, zewnętrzne, grupa&#10;&#10;Opis wygenerowany automatycznie">
            <a:extLst>
              <a:ext uri="{FF2B5EF4-FFF2-40B4-BE49-F238E27FC236}">
                <a16:creationId xmlns:a16="http://schemas.microsoft.com/office/drawing/2014/main" id="{D1F773E0-9BA8-48F2-ABD6-C344D4BB8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77" r="24937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4F5BD-B995-4B2D-B7B5-29A0B6A2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358846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1800" b="1" dirty="0"/>
              <a:t>10 listopada powrócił  z Magdeburga do Warszawy Józef Piłsudski, komendant I Brygady Legionów. Przed domem, w którym mieszkał, zebrały się tłumy. Tego dnia rozbrojono w Warszawie niemiecki garnizon okupacyjny, 11 listopada Józef Piłsudski otrzymał z rąk Rady Regencyjnej władzę wojskową.</a:t>
            </a: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endParaRPr lang="pl-PL" sz="1800" b="1">
              <a:ea typeface="+mj-lt"/>
              <a:cs typeface="+mj-lt"/>
            </a:endParaRPr>
          </a:p>
          <a:p>
            <a:endParaRPr lang="en-US" sz="1900" b="1" dirty="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121BD10-69C1-4820-94B9-6F862F6363D3}"/>
              </a:ext>
            </a:extLst>
          </p:cNvPr>
          <p:cNvSpPr txBox="1"/>
          <p:nvPr/>
        </p:nvSpPr>
        <p:spPr>
          <a:xfrm>
            <a:off x="695195" y="4964482"/>
            <a:ext cx="37870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latin typeface="Calibri Light"/>
              </a:rPr>
              <a:t>Na zdjęciu obok Józef Piłsudski na dworcu kolejowym w Warszawie dnia 10 listopada 1918 r. w dniu powrotu z więzienia w Magdeburgu . </a:t>
            </a:r>
            <a:r>
              <a:rPr lang="pl-PL">
                <a:latin typeface="Calibri Light"/>
                <a:cs typeface="Calibri Light"/>
              </a:rPr>
              <a:t>​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8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wewnątrz, stół&#10;&#10;Opis wygenerowany automatycznie">
            <a:extLst>
              <a:ext uri="{FF2B5EF4-FFF2-40B4-BE49-F238E27FC236}">
                <a16:creationId xmlns:a16="http://schemas.microsoft.com/office/drawing/2014/main" id="{3519AEA8-7DCF-441F-B7BA-616D5E354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68" r="1" b="349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E1875-7285-41C2-8765-35FA7DA1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36" y="2301898"/>
            <a:ext cx="4096429" cy="34024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dirty="0"/>
              <a:t>Józef Klemens Piłsudski</a:t>
            </a:r>
            <a:br>
              <a:rPr lang="en-US" sz="2800" b="1" dirty="0"/>
            </a:br>
            <a:br>
              <a:rPr lang="en-US" sz="2000" b="1" dirty="0"/>
            </a:br>
            <a:r>
              <a:rPr lang="pl-PL" sz="2000" b="1" i="1" dirty="0"/>
              <a:t>Polski działacz niepodległościowy, dowódca wojskowy, polityk, Naczelnik Państwa Polskiego w latach 1918-1922 i Wódz Naczelny Armii Polskiej od 11 listopada 1918, pierwszy Marszałek Polski od 1920; dwukrotny premier Polski (1926-1928 i 1930), twórca tzw. rządów sanacyjnych w II Rzeczypospolitej wprowadzonych w 1926, w wyniku przeprowadzonego zamachu stanu.</a:t>
            </a:r>
            <a:endParaRPr lang="pl-PL" sz="2000" b="1" dirty="0">
              <a:cs typeface="Calibri Light"/>
            </a:endParaRPr>
          </a:p>
          <a:p>
            <a:endParaRPr lang="pl-PL" sz="2000" b="1" dirty="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0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7954-280F-4084-9313-F6AC627F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2400" dirty="0"/>
              <a:t>Józef Piłsudski na Kasztance</a:t>
            </a:r>
            <a:br>
              <a:rPr lang="pl-PL" sz="2400" dirty="0"/>
            </a:br>
            <a:br>
              <a:rPr lang="pl-PL" sz="2400" dirty="0"/>
            </a:br>
            <a:r>
              <a:rPr lang="pl-PL" sz="1900" dirty="0"/>
              <a:t>Polska ostatecznie odzyskała suwerenność jesienią 1918 roku. Suma czynników takich jak: zdecydowana klęska Niemców i Austriaków oraz chaos wywołany wojną domową w Rosji i w wyniku tego poparcie sprawy niepodległości Polski przez Ententę, przestraszoną perspektywą zwycięstwa bolszewików, spowodowały możliwość reaktywowania państwowości polskiej. </a:t>
            </a:r>
            <a:endParaRPr lang="pl-PL" sz="1900" dirty="0">
              <a:cs typeface="Calibri Light"/>
            </a:endParaRPr>
          </a:p>
          <a:p>
            <a:endParaRPr lang="en-US" sz="150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koń, trawa, zewnętrzne, jazda&#10;&#10;Opis wygenerowany automatycznie">
            <a:extLst>
              <a:ext uri="{FF2B5EF4-FFF2-40B4-BE49-F238E27FC236}">
                <a16:creationId xmlns:a16="http://schemas.microsoft.com/office/drawing/2014/main" id="{1D1A10E6-AB76-4B7F-9F1F-28F438F4D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4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574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38CBCF2-15B0-4243-94E2-354582D4C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8248-1783-4170-86C4-0CE400E6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" y="3925948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ct val="0"/>
              </a:spcAft>
            </a:pPr>
            <a:r>
              <a:rPr lang="pl-PL" sz="1800" b="1" dirty="0"/>
              <a:t>Pierwsza wojna światowa zakończyła się 11 listopada 1918 r. </a:t>
            </a:r>
            <a:endParaRPr lang="pl-PL" sz="1800" dirty="0">
              <a:cs typeface="Calibri Light"/>
            </a:endParaRPr>
          </a:p>
          <a:p>
            <a:pPr>
              <a:spcAft>
                <a:spcPct val="0"/>
              </a:spcAft>
            </a:pPr>
            <a:r>
              <a:rPr lang="pl-PL" sz="1800" b="1" dirty="0"/>
              <a:t>W tym dniu na ulicach wszystkich polskich miast panowała euforia z powodu odzyskania </a:t>
            </a:r>
            <a:endParaRPr lang="pl-PL" sz="1800" dirty="0">
              <a:cs typeface="Calibri Light"/>
            </a:endParaRPr>
          </a:p>
          <a:p>
            <a:pPr>
              <a:spcAft>
                <a:spcPct val="0"/>
              </a:spcAft>
            </a:pPr>
            <a:r>
              <a:rPr lang="pl-PL" sz="1800" b="1" dirty="0"/>
              <a:t>n i e p o d l e g ł o ś c i.</a:t>
            </a:r>
            <a:r>
              <a:rPr lang="pl-PL" sz="1800" dirty="0"/>
              <a:t> </a:t>
            </a:r>
            <a:br>
              <a:rPr lang="pl-PL" sz="1800" dirty="0"/>
            </a:br>
            <a:br>
              <a:rPr lang="pl-PL" sz="1800" dirty="0"/>
            </a:br>
            <a:r>
              <a:rPr lang="pl-PL" sz="1800" b="1" dirty="0"/>
              <a:t>"Niepodobna oddać tego upojenia, tego szału radości, jaki ludność polską w tym momencie ogarnął. (. . .) Kto tych krótkich dni nie przeżył, kto nie szalał z radości w tym czasie wraz z całym narodem, ten nie dozna w swym życiu największej radości. Cztery pokolenia czekały, piąte się doczekało. Od rana do wieczora gromadziły się tłumy na rynkach miast; robotnik, urzędnik porzucał pracę, chłop porzucał rolę i leciał do miasta, na rynek, dowiedzieć się, przekonać się, zobaczyć wojsko polskie, polskie napisy, orły na urzędach. "                                      </a:t>
            </a:r>
            <a:br>
              <a:rPr lang="pl-PL" sz="1800" b="1" dirty="0"/>
            </a:br>
            <a:r>
              <a:rPr lang="pl-PL" sz="1800" b="1" i="1" dirty="0"/>
              <a:t>                                  Jędrzej Moraczewski</a:t>
            </a:r>
            <a:r>
              <a:rPr lang="pl-PL" sz="1800" i="1" dirty="0"/>
              <a:t> </a:t>
            </a:r>
            <a:endParaRPr lang="pl-PL" sz="1800" dirty="0">
              <a:cs typeface="Calibri Light"/>
            </a:endParaRPr>
          </a:p>
          <a:p>
            <a:pPr>
              <a:spcAft>
                <a:spcPct val="0"/>
              </a:spcAft>
            </a:pPr>
            <a:endParaRPr lang="en-US" sz="1800" dirty="0">
              <a:cs typeface="Calibri Light"/>
            </a:endParaRPr>
          </a:p>
          <a:p>
            <a:endParaRPr lang="en-US" sz="1800" dirty="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0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ED73D557-15D9-43FD-8124-0320AFFDE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7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787B16-E7CB-4562-92F9-2349050A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Polska pod zaborami 1795-1918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0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39CD02-4C96-4C94-BD22-C8572AC8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499" y="227744"/>
            <a:ext cx="4473525" cy="5456949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000" b="1" dirty="0"/>
            </a:br>
            <a:r>
              <a:rPr lang="pl-PL" sz="2000" b="1" dirty="0"/>
              <a:t>Był taki smutny czas w historii naszej Ojczyzny, gdy na 123 lata utraciła niepodległość. Zaborcy – trzy mocarstwa: Austria, Prusy i Rosja podzielili między siebie polską ziemię, a Polakom chcieli narzucić swoją kulturę, język i religię. Cztery pokolenia żyjących pod zaborami Polaków modliły się słowami Mickiewicza „o niepodległość, całość i wolność Ojczyzny naszej”.  Nasz naród się  nie poddawał. Każde pokolenie stawało w obronie tych najcenniejszych wartości. Walczyło też w wielkich powstaniach narodowych. Kończyły się one jednak klęską. </a:t>
            </a:r>
            <a:endParaRPr lang="pl-PL" sz="2000" dirty="0">
              <a:cs typeface="Calibri Ligh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stare, stół, siedzi, mężczyzna&#10;&#10;Opis wygenerowany automatycznie">
            <a:extLst>
              <a:ext uri="{FF2B5EF4-FFF2-40B4-BE49-F238E27FC236}">
                <a16:creationId xmlns:a16="http://schemas.microsoft.com/office/drawing/2014/main" id="{D7304F8D-2861-472F-9705-F1531C374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91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3459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książka, zdjęcie, stojące&#10;&#10;Opis wygenerowany automatycznie">
            <a:extLst>
              <a:ext uri="{FF2B5EF4-FFF2-40B4-BE49-F238E27FC236}">
                <a16:creationId xmlns:a16="http://schemas.microsoft.com/office/drawing/2014/main" id="{844B18CF-4736-417E-95B7-5CE564805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2" r="14958" b="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Obraz 4" descr="Obraz zawierający zewnętrzne, drewniane, stojące, stół&#10;&#10;Opis wygenerowany automatycznie">
            <a:extLst>
              <a:ext uri="{FF2B5EF4-FFF2-40B4-BE49-F238E27FC236}">
                <a16:creationId xmlns:a16="http://schemas.microsoft.com/office/drawing/2014/main" id="{E40A4C7E-DC07-4C99-A29E-D4EE12F8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9" r="10818" b="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33D1F-388E-4133-B62F-466C1950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pPr algn="ctr"/>
            <a:r>
              <a:rPr lang="pl-PL" sz="2800" b="1" dirty="0">
                <a:ea typeface="+mj-lt"/>
                <a:cs typeface="+mj-lt"/>
              </a:rPr>
              <a:t>„GLORIA VICTIS”</a:t>
            </a:r>
          </a:p>
          <a:p>
            <a:endParaRPr lang="pl-PL" sz="2800" dirty="0"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C0D4AF-C0AC-4298-A9CA-7F0BFC1AB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3511784"/>
            <a:ext cx="2804504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 b="1" dirty="0">
                <a:latin typeface="Comic Sans MS"/>
                <a:cs typeface="Calibri"/>
              </a:rPr>
              <a:t>„Być zwyciężonym i nie ulec – to zwycięstwo…”</a:t>
            </a:r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4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kostium, krawat&#10;&#10;Opis wygenerowany automatycznie">
            <a:extLst>
              <a:ext uri="{FF2B5EF4-FFF2-40B4-BE49-F238E27FC236}">
                <a16:creationId xmlns:a16="http://schemas.microsoft.com/office/drawing/2014/main" id="{409FF73B-C1AA-4B8A-B6DD-BDA46C85D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18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Obraz 5" descr="Obraz zawierający osoba, mężczyzna, kapelusz, noszenie&#10;&#10;Opis wygenerowany automatycznie">
            <a:extLst>
              <a:ext uri="{FF2B5EF4-FFF2-40B4-BE49-F238E27FC236}">
                <a16:creationId xmlns:a16="http://schemas.microsoft.com/office/drawing/2014/main" id="{19025940-96B4-4A15-8F00-7378B7C75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44F19-F394-4869-92F7-BE023EAA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18" y="169559"/>
            <a:ext cx="4244996" cy="1837042"/>
          </a:xfrm>
        </p:spPr>
        <p:txBody>
          <a:bodyPr anchor="ctr">
            <a:noAutofit/>
          </a:bodyPr>
          <a:lstStyle/>
          <a:p>
            <a:r>
              <a:rPr lang="pl-PL" sz="2000" b="1" dirty="0">
                <a:ea typeface="+mj-lt"/>
                <a:cs typeface="+mj-lt"/>
              </a:rPr>
              <a:t>Pierwszym krokiem do odzyskania niepodległości na początku XX wieku było tworzenie się na terenie zaboru austriackiego partii politycznych. Politycy mieli jednak różne zdania:</a:t>
            </a:r>
            <a:endParaRPr lang="pl-PL" sz="2000" b="1"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814C3F-4FCA-4E5D-AF4A-0EA30015B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6" y="2258171"/>
            <a:ext cx="2951987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700" dirty="0">
                <a:ea typeface="+mn-lt"/>
                <a:cs typeface="+mn-lt"/>
              </a:rPr>
              <a:t>Józef Piłsudski uważał, że trzeba tworzyć polskie siły zbrojne i walczyć przeciwko Rosji, bo ona jest największym wrogiem.</a:t>
            </a:r>
            <a:endParaRPr lang="en-US" sz="1700">
              <a:ea typeface="+mn-lt"/>
              <a:cs typeface="+mn-lt"/>
            </a:endParaRPr>
          </a:p>
          <a:p>
            <a:endParaRPr lang="pl-PL" sz="1700" dirty="0">
              <a:cs typeface="Calibri"/>
            </a:endParaRPr>
          </a:p>
          <a:p>
            <a:r>
              <a:rPr lang="pl-PL" sz="1700" b="1" dirty="0">
                <a:ea typeface="+mn-lt"/>
                <a:cs typeface="+mn-lt"/>
              </a:rPr>
              <a:t> </a:t>
            </a:r>
            <a:r>
              <a:rPr lang="pl-PL" sz="1700" dirty="0">
                <a:ea typeface="+mn-lt"/>
                <a:cs typeface="+mn-lt"/>
              </a:rPr>
              <a:t>Roman Dmowski przywódca obozu narodowego (Endecji) twierdził, że tylko zwycięstwo Rosji pozwoli zjednoczyć ziemie polskie. Największym naszym wrogiem są Niemcy – powtarzał.</a:t>
            </a:r>
          </a:p>
          <a:p>
            <a:endParaRPr lang="pl-PL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21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E700A8-AE52-4017-8C7E-C20956F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95F47-460A-4B4C-B7BD-AB3353B8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176348"/>
            <a:ext cx="3795840" cy="35613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/>
              <a:t>Należy również wspomnieć o </a:t>
            </a:r>
            <a:r>
              <a:rPr lang="en-US" sz="1900" b="1"/>
              <a:t>Ignacym Paderewskim,</a:t>
            </a:r>
            <a:r>
              <a:rPr lang="en-US" sz="1900"/>
              <a:t> muzyku i polityku, który reprezentował sprawę Polski na Zachodzie. Jego działalność przyczyniła się do stanowiska prezydenta USA, melomana – Wilsona, który stwierdził, że po wojnie powinna się odrodzić niepodległa Polska.</a:t>
            </a:r>
          </a:p>
          <a:p>
            <a:endParaRPr lang="en-US" sz="1900"/>
          </a:p>
        </p:txBody>
      </p:sp>
      <p:pic>
        <p:nvPicPr>
          <p:cNvPr id="4" name="Obraz 4" descr="Obraz zawierający osoba, mężczyzna, zdjęcie, noszenie&#10;&#10;Opis wygenerowany automatycznie">
            <a:extLst>
              <a:ext uri="{FF2B5EF4-FFF2-40B4-BE49-F238E27FC236}">
                <a16:creationId xmlns:a16="http://schemas.microsoft.com/office/drawing/2014/main" id="{BC42396A-C96C-4EFB-98E4-33374C0D4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702" r="5703" b="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6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zewnętrzne, osoba, zdjęcie&#10;&#10;Opis wygenerowany automatycznie">
            <a:extLst>
              <a:ext uri="{FF2B5EF4-FFF2-40B4-BE49-F238E27FC236}">
                <a16:creationId xmlns:a16="http://schemas.microsoft.com/office/drawing/2014/main" id="{7083EE1F-DF11-482D-A6A8-8FE12B939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863" r="9089" b="221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63EBC-B426-4175-924C-5B28A6B7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91" y="1048935"/>
            <a:ext cx="3355306" cy="5239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73050" indent="-269875">
              <a:spcAft>
                <a:spcPct val="0"/>
              </a:spcAft>
            </a:pPr>
            <a:r>
              <a:rPr lang="pl-PL" sz="2000" b="1" dirty="0"/>
              <a:t>Dopiero światowy konflikt, w roku 1914, w którym wzięły udział wszystkie mocarstwa zaborcze, stał się szansą na  niepodległość.</a:t>
            </a:r>
            <a:endParaRPr lang="pl-PL" sz="2000" dirty="0">
              <a:cs typeface="Calibri Light"/>
            </a:endParaRPr>
          </a:p>
          <a:p>
            <a:pPr marL="273050" indent="-269875">
              <a:spcAft>
                <a:spcPct val="0"/>
              </a:spcAft>
            </a:pPr>
            <a:r>
              <a:rPr lang="pl-PL" sz="2000" b="1" dirty="0"/>
              <a:t>   W I wojnie światowej Rosja stanęła naprzeciw sojuszu Niemiec i Austro-Węgier.  Zarówno państwa centralne, jak i Państwa Ententy  starały się pozyskać do swego obozu wybitne osobistości polskie, by te skłoniły rodaków do walki po ich stronie.</a:t>
            </a:r>
            <a:endParaRPr lang="pl-PL" sz="2000" dirty="0">
              <a:cs typeface="Calibri Light"/>
            </a:endParaRPr>
          </a:p>
          <a:p>
            <a:endParaRPr lang="en-US" sz="1800" dirty="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86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osoba, grupa, osoby&#10;&#10;Opis wygenerowany automatycznie">
            <a:extLst>
              <a:ext uri="{FF2B5EF4-FFF2-40B4-BE49-F238E27FC236}">
                <a16:creationId xmlns:a16="http://schemas.microsoft.com/office/drawing/2014/main" id="{EB5DA22B-5003-4AF2-BA22-0A887E1DE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83" r="18644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8D52C-D87C-47FD-8C52-1B3C8535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42" y="916738"/>
            <a:ext cx="3762402" cy="42062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2000" dirty="0"/>
              <a:t>Najsilniejszy obóz niepodległościowy był związany z Austro-Węgrami. Tam też Józef Piłsudski utworzył Kompanię Kadrową, z którą w sierpniu 1914 roku wkroczył do zaboru rosyjskiego, licząc na wywołanie powstania. Niestety, akcja ta nie powiodła się, oddziały Piłsudskiego zostały podporządkowane Austrii.</a:t>
            </a:r>
            <a:br>
              <a:rPr lang="pl-PL" sz="2000" dirty="0"/>
            </a:br>
            <a:br>
              <a:rPr lang="pl-PL" sz="2000" dirty="0"/>
            </a:br>
            <a:br>
              <a:rPr lang="en-US" sz="2000" dirty="0"/>
            </a:br>
            <a:r>
              <a:rPr lang="pl-PL" sz="2000" b="1" dirty="0">
                <a:ea typeface="+mj-lt"/>
                <a:cs typeface="+mj-lt"/>
              </a:rPr>
              <a:t>Przemarsz Pierwszej Kompanii Kadrowej przez Kielce w 1914</a:t>
            </a:r>
            <a:endParaRPr lang="en-US" sz="2000" dirty="0"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7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zdjęcie, jednolite, osoba, pozujący&#10;&#10;Opis wygenerowany automatycznie">
            <a:extLst>
              <a:ext uri="{FF2B5EF4-FFF2-40B4-BE49-F238E27FC236}">
                <a16:creationId xmlns:a16="http://schemas.microsoft.com/office/drawing/2014/main" id="{2D625017-5735-4A69-837A-F69231B6C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8" r="17183" b="-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Obraz 5" descr="Obraz zawierający zewnętrzne, droga, osoba, zdjęcie&#10;&#10;Opis wygenerowany automatycznie">
            <a:extLst>
              <a:ext uri="{FF2B5EF4-FFF2-40B4-BE49-F238E27FC236}">
                <a16:creationId xmlns:a16="http://schemas.microsoft.com/office/drawing/2014/main" id="{731A4D2D-B200-4450-9915-7ADA6D02C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" r="26670"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Obraz 6" descr="Obraz zawierający zdjęcie, zewnętrzne, budynek, stare&#10;&#10;Opis wygenerowany automatycznie">
            <a:extLst>
              <a:ext uri="{FF2B5EF4-FFF2-40B4-BE49-F238E27FC236}">
                <a16:creationId xmlns:a16="http://schemas.microsoft.com/office/drawing/2014/main" id="{F342D2C0-D3D9-44BA-AD99-CE296EE669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35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B36C2-FFB0-4422-8416-418A617B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pl-PL" sz="3400">
                <a:cs typeface="Calibri Light"/>
              </a:rPr>
              <a:t>Kompania Kadrowa</a:t>
            </a:r>
            <a:endParaRPr lang="pl-PL" sz="3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0761-0CC9-4DC2-B6FB-3EAAD307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To właśnie w wyniku tych doświadczeń i gorzkiego zawodu powstała później pieśń „Pierwsza Brygada” – przyszły hymn legionowy. Wkrótce szlakiem „kadrówki” ruszyły kolejne oddziały polskich strzelców …</a:t>
            </a:r>
          </a:p>
          <a:p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235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Motyw pakietu Office</vt:lpstr>
      <vt:lpstr>„Święta miłości kochanej Ojczyzny…”                                                                                                                                                        Ignacy Krasicki</vt:lpstr>
      <vt:lpstr>Polska pod zaborami 1795-1918</vt:lpstr>
      <vt:lpstr> Był taki smutny czas w historii naszej Ojczyzny, gdy na 123 lata utraciła niepodległość. Zaborcy – trzy mocarstwa: Austria, Prusy i Rosja podzielili między siebie polską ziemię, a Polakom chcieli narzucić swoją kulturę, język i religię. Cztery pokolenia żyjących pod zaborami Polaków modliły się słowami Mickiewicza „o niepodległość, całość i wolność Ojczyzny naszej”.  Nasz naród się  nie poddawał. Każde pokolenie stawało w obronie tych najcenniejszych wartości. Walczyło też w wielkich powstaniach narodowych. Kończyły się one jednak klęską. </vt:lpstr>
      <vt:lpstr>„GLORIA VICTIS” </vt:lpstr>
      <vt:lpstr>Pierwszym krokiem do odzyskania niepodległości na początku XX wieku było tworzenie się na terenie zaboru austriackiego partii politycznych. Politycy mieli jednak różne zdania:</vt:lpstr>
      <vt:lpstr>Należy również wspomnieć o Ignacym Paderewskim, muzyku i polityku, który reprezentował sprawę Polski na Zachodzie. Jego działalność przyczyniła się do stanowiska prezydenta USA, melomana – Wilsona, który stwierdził, że po wojnie powinna się odrodzić niepodległa Polska. </vt:lpstr>
      <vt:lpstr>Dopiero światowy konflikt, w roku 1914, w którym wzięły udział wszystkie mocarstwa zaborcze, stał się szansą na  niepodległość.    W I wojnie światowej Rosja stanęła naprzeciw sojuszu Niemiec i Austro-Węgier.  Zarówno państwa centralne, jak i Państwa Ententy  starały się pozyskać do swego obozu wybitne osobistości polskie, by te skłoniły rodaków do walki po ich stronie. </vt:lpstr>
      <vt:lpstr>Najsilniejszy obóz niepodległościowy był związany z Austro-Węgrami. Tam też Józef Piłsudski utworzył Kompanię Kadrową, z którą w sierpniu 1914 roku wkroczył do zaboru rosyjskiego, licząc na wywołanie powstania. Niestety, akcja ta nie powiodła się, oddziały Piłsudskiego zostały podporządkowane Austrii.   Przemarsz Pierwszej Kompanii Kadrowej przez Kielce w 1914</vt:lpstr>
      <vt:lpstr>Kompania Kadrowa</vt:lpstr>
      <vt:lpstr>Nadzieja na niepodległość</vt:lpstr>
      <vt:lpstr>Komitet Narodowy Polski</vt:lpstr>
      <vt:lpstr> Tymczasem sprawa polska w Niemczech i Austro-Węgrzech znalazła się w dramatycznym impasie po tak zwanym "kryzysie przysięgowym" w lipcu 1917 roku. Wówczas Piłsudski, stojąc na czele Polskiej Siły Zbrojnej, nie zgodził się złożyć przysięgi na wierność cesarzowi Niemiec i Austro-Węgier. I i III Brygada poszły jego śladem i zostały rozbrojone oraz internowane, zaś sam Piłsudski został uwięziony w Magdeburgu.   </vt:lpstr>
      <vt:lpstr>W 1917 roku  w Rosji wybucha rewolucja przeciwko carowi Mikołajowi II i monarchii absolutnej. Car abdykuje. Nowa władza w Rosji, Rząd Tymczasowy, utrwala nadzieje Polaków, zapowiadając utworzenie państwa polskiego na tych ziemiach, gdzie żyje większość Polaków.   Na zdjęciu obok Mikołaj II Romanow </vt:lpstr>
      <vt:lpstr>10 listopada powrócił  z Magdeburga do Warszawy Józef Piłsudski, komendant I Brygady Legionów. Przed domem, w którym mieszkał, zebrały się tłumy. Tego dnia rozbrojono w Warszawie niemiecki garnizon okupacyjny, 11 listopada Józef Piłsudski otrzymał z rąk Rady Regencyjnej władzę wojskową.    </vt:lpstr>
      <vt:lpstr>Józef Klemens Piłsudski  Polski działacz niepodległościowy, dowódca wojskowy, polityk, Naczelnik Państwa Polskiego w latach 1918-1922 i Wódz Naczelny Armii Polskiej od 11 listopada 1918, pierwszy Marszałek Polski od 1920; dwukrotny premier Polski (1926-1928 i 1930), twórca tzw. rządów sanacyjnych w II Rzeczypospolitej wprowadzonych w 1926, w wyniku przeprowadzonego zamachu stanu. </vt:lpstr>
      <vt:lpstr>Józef Piłsudski na Kasztance  Polska ostatecznie odzyskała suwerenność jesienią 1918 roku. Suma czynników takich jak: zdecydowana klęska Niemców i Austriaków oraz chaos wywołany wojną domową w Rosji i w wyniku tego poparcie sprawy niepodległości Polski przez Ententę, przestraszoną perspektywą zwycięstwa bolszewików, spowodowały możliwość reaktywowania państwowości polskiej.  </vt:lpstr>
      <vt:lpstr>Pierwsza wojna światowa zakończyła się 11 listopada 1918 r.  W tym dniu na ulicach wszystkich polskich miast panowała euforia z powodu odzyskania  n i e p o d l e g ł o ś c i.   "Niepodobna oddać tego upojenia, tego szału radości, jaki ludność polską w tym momencie ogarnął. (. . .) Kto tych krótkich dni nie przeżył, kto nie szalał z radości w tym czasie wraz z całym narodem, ten nie dozna w swym życiu największej radości. Cztery pokolenia czekały, piąte się doczekało. Od rana do wieczora gromadziły się tłumy na rynkach miast; robotnik, urzędnik porzucał pracę, chłop porzucał rolę i leciał do miasta, na rynek, dowiedzieć się, przekonać się, zobaczyć wojsko polskie, polskie napisy, orły na urzędach. "                                                                         Jędrzej Moraczewski 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405</cp:revision>
  <dcterms:created xsi:type="dcterms:W3CDTF">2020-11-05T17:22:13Z</dcterms:created>
  <dcterms:modified xsi:type="dcterms:W3CDTF">2020-11-09T18:24:57Z</dcterms:modified>
</cp:coreProperties>
</file>